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7"/>
  </p:notesMasterIdLst>
  <p:sldIdLst>
    <p:sldId id="259" r:id="rId2"/>
    <p:sldId id="335" r:id="rId3"/>
    <p:sldId id="336" r:id="rId4"/>
    <p:sldId id="344" r:id="rId5"/>
    <p:sldId id="337" r:id="rId6"/>
    <p:sldId id="345" r:id="rId7"/>
    <p:sldId id="346" r:id="rId8"/>
    <p:sldId id="338" r:id="rId9"/>
    <p:sldId id="339" r:id="rId10"/>
    <p:sldId id="340" r:id="rId11"/>
    <p:sldId id="341" r:id="rId12"/>
    <p:sldId id="343" r:id="rId13"/>
    <p:sldId id="342" r:id="rId14"/>
    <p:sldId id="347" r:id="rId15"/>
    <p:sldId id="33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9109F-3352-489D-BB88-72EA4FA94076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C7266-FA47-4B3A-BF8A-FB70E7003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8EA2-8D6A-4D34-9BD3-15331C2B6FCE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5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05E8F-9528-4F7F-B9C0-4BF17025A993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0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CD8D-CF30-4937-A87E-79F58F0E3B52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4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9E151FF-F494-489B-A850-E2E4ED020399}"/>
              </a:ext>
            </a:extLst>
          </p:cNvPr>
          <p:cNvSpPr/>
          <p:nvPr/>
        </p:nvSpPr>
        <p:spPr>
          <a:xfrm>
            <a:off x="9429174" y="323563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B593AC-3AB3-4CA6-BA40-218ECBA747DC}"/>
              </a:ext>
            </a:extLst>
          </p:cNvPr>
          <p:cNvSpPr/>
          <p:nvPr/>
        </p:nvSpPr>
        <p:spPr>
          <a:xfrm>
            <a:off x="10043686" y="323563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DD6194F-9385-48EA-9EB9-BDA80C57B24F}"/>
              </a:ext>
            </a:extLst>
          </p:cNvPr>
          <p:cNvSpPr/>
          <p:nvPr/>
        </p:nvSpPr>
        <p:spPr>
          <a:xfrm>
            <a:off x="10658198" y="323563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D0BA6B0-9A6A-44A5-A240-9CAE20253494}"/>
              </a:ext>
            </a:extLst>
          </p:cNvPr>
          <p:cNvSpPr/>
          <p:nvPr/>
        </p:nvSpPr>
        <p:spPr>
          <a:xfrm>
            <a:off x="11272708" y="323563"/>
            <a:ext cx="527901" cy="527901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8DFA6-3254-4756-85D4-99A50AA43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8704" r="10852" b="11556"/>
          <a:stretch/>
        </p:blipFill>
        <p:spPr>
          <a:xfrm>
            <a:off x="9522273" y="413658"/>
            <a:ext cx="354739" cy="3439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70EB84-BD95-4882-8273-1B0DB2D68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55"/>
          <a:stretch/>
        </p:blipFill>
        <p:spPr>
          <a:xfrm>
            <a:off x="10072235" y="314854"/>
            <a:ext cx="446315" cy="5279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1C8299-B678-48EE-85ED-9E2FECC3F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8" r="7681" b="15937"/>
          <a:stretch/>
        </p:blipFill>
        <p:spPr>
          <a:xfrm>
            <a:off x="10796267" y="413658"/>
            <a:ext cx="258875" cy="3439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F189B9-0F7F-4DCA-88CB-2F29CE061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7567" r="5080" b="4308"/>
          <a:stretch/>
        </p:blipFill>
        <p:spPr>
          <a:xfrm>
            <a:off x="11362723" y="396240"/>
            <a:ext cx="343989" cy="3439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CB4039-FD21-438A-B326-F72D559301A1}"/>
              </a:ext>
            </a:extLst>
          </p:cNvPr>
          <p:cNvSpPr/>
          <p:nvPr userDrawn="1"/>
        </p:nvSpPr>
        <p:spPr>
          <a:xfrm>
            <a:off x="0" y="941558"/>
            <a:ext cx="12192000" cy="59164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1FA73E-FD88-4005-9E49-584FF04B904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268" y="6347022"/>
            <a:ext cx="1026445" cy="317028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3E52C31C-CB79-48AF-A7BF-665D9188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90" y="365127"/>
            <a:ext cx="8210909" cy="576433"/>
          </a:xfrm>
        </p:spPr>
        <p:txBody>
          <a:bodyPr>
            <a:normAutofit/>
          </a:bodyPr>
          <a:lstStyle>
            <a:lvl1pPr>
              <a:defRPr sz="280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5E3BA336-4654-48E8-992F-5343890B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313" y="6356439"/>
            <a:ext cx="609600" cy="365125"/>
          </a:xfrm>
        </p:spPr>
        <p:txBody>
          <a:bodyPr/>
          <a:lstStyle/>
          <a:p>
            <a:r>
              <a:rPr lang="en-US" altLang="ko-KR" dirty="0"/>
              <a:t>-</a:t>
            </a:r>
            <a:fld id="{815C9051-1945-4415-B449-8DEAFCC73800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02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78EF-99A2-47EA-9CDC-C57FDB296271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7AD74D-2E5F-4E42-AF7A-9BB2506B77E1}"/>
              </a:ext>
            </a:extLst>
          </p:cNvPr>
          <p:cNvSpPr/>
          <p:nvPr userDrawn="1"/>
        </p:nvSpPr>
        <p:spPr>
          <a:xfrm>
            <a:off x="0" y="1662544"/>
            <a:ext cx="12192000" cy="4582391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B69D99-BF25-4AFB-BA5A-A1A9E4573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41" y="6308511"/>
            <a:ext cx="1182171" cy="3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AADFC-EE50-4E98-B30D-D4C04C084C81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35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4B203-1B27-4842-BA07-84AA50761F0E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50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385-E1D6-4963-93CE-CE74AF875F3D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8A229-B218-4B98-A316-509BF124306B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46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76B3-3AFF-4136-82A3-12BA183D78BA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5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3686-02C0-4704-AB3A-DF24BA8918B7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1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810A-75F8-4779-8239-C826A508DA7D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0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672E0-251E-4A38-A667-2BBFE17C1177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C9051-1945-4415-B449-8DEAFCC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55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630CF-7EE8-4FF7-A15F-170FD6F0D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50" y="1748118"/>
            <a:ext cx="10420349" cy="1476947"/>
          </a:xfrm>
        </p:spPr>
        <p:txBody>
          <a:bodyPr anchor="ctr">
            <a:no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IoT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기기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초음파센서 활용 및 </a:t>
            </a:r>
            <a:b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아날로그 신호 노이즈 제거를 위한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 방법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9277DC-2B2A-4308-BCCA-7AC080293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3480" y="5297487"/>
            <a:ext cx="4106944" cy="43815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2022254027 </a:t>
            </a:r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임강혁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ADE097A-57E8-4774-B226-A44E6772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C9051-1945-4415-B449-8DEAFCC7380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53313-BA55-42DC-BAA8-9FC21726E651}"/>
              </a:ext>
            </a:extLst>
          </p:cNvPr>
          <p:cNvSpPr/>
          <p:nvPr/>
        </p:nvSpPr>
        <p:spPr>
          <a:xfrm>
            <a:off x="9863458" y="3162300"/>
            <a:ext cx="2328543" cy="266700"/>
          </a:xfrm>
          <a:prstGeom prst="rect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146BE-E1B5-46FA-A1C4-A8CEF169F470}"/>
              </a:ext>
            </a:extLst>
          </p:cNvPr>
          <p:cNvSpPr/>
          <p:nvPr/>
        </p:nvSpPr>
        <p:spPr>
          <a:xfrm>
            <a:off x="8863333" y="3162300"/>
            <a:ext cx="3328669" cy="266700"/>
          </a:xfrm>
          <a:prstGeom prst="rect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180E10-C7FB-4A94-95B0-7888655E60DC}"/>
              </a:ext>
            </a:extLst>
          </p:cNvPr>
          <p:cNvSpPr/>
          <p:nvPr/>
        </p:nvSpPr>
        <p:spPr>
          <a:xfrm>
            <a:off x="0" y="5735637"/>
            <a:ext cx="6096000" cy="129382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AB0042-1219-46D4-B3B4-F5B31F794FE4}"/>
              </a:ext>
            </a:extLst>
          </p:cNvPr>
          <p:cNvSpPr/>
          <p:nvPr/>
        </p:nvSpPr>
        <p:spPr>
          <a:xfrm>
            <a:off x="1" y="5979319"/>
            <a:ext cx="7682845" cy="266700"/>
          </a:xfrm>
          <a:prstGeom prst="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51CF0F-6D49-4469-B4E6-B690CD8EA402}"/>
              </a:ext>
            </a:extLst>
          </p:cNvPr>
          <p:cNvSpPr/>
          <p:nvPr/>
        </p:nvSpPr>
        <p:spPr>
          <a:xfrm>
            <a:off x="0" y="6360320"/>
            <a:ext cx="11258550" cy="370419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963662"/>
                  </p:ext>
                </p:extLst>
              </p:nvPr>
            </p:nvGraphicFramePr>
            <p:xfrm>
              <a:off x="1066496" y="3257042"/>
              <a:ext cx="1920426" cy="16994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0426" cy="1699491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92461" ay="1941911" az="29266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571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모델 3" descr="Toy Plane 1235">
                <a:extLst>
                  <a:ext uri="{FF2B5EF4-FFF2-40B4-BE49-F238E27FC236}">
                    <a16:creationId xmlns:a16="http://schemas.microsoft.com/office/drawing/2014/main" id="{02770DCA-4997-43A1-96C0-9A9A3559C7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6496" y="3257042"/>
                <a:ext cx="1920426" cy="169949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부제목 2">
            <a:extLst>
              <a:ext uri="{FF2B5EF4-FFF2-40B4-BE49-F238E27FC236}">
                <a16:creationId xmlns:a16="http://schemas.microsoft.com/office/drawing/2014/main" id="{3A1B8FD7-E30E-488A-B18D-62E51E5E2516}"/>
              </a:ext>
            </a:extLst>
          </p:cNvPr>
          <p:cNvSpPr txBox="1">
            <a:spLocks/>
          </p:cNvSpPr>
          <p:nvPr/>
        </p:nvSpPr>
        <p:spPr>
          <a:xfrm>
            <a:off x="933450" y="449490"/>
            <a:ext cx="4106944" cy="43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2023.12.14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386B77C-0FA0-4896-8E9A-DD41BF276B72}"/>
              </a:ext>
            </a:extLst>
          </p:cNvPr>
          <p:cNvSpPr txBox="1">
            <a:spLocks/>
          </p:cNvSpPr>
          <p:nvPr/>
        </p:nvSpPr>
        <p:spPr>
          <a:xfrm>
            <a:off x="4685718" y="5735639"/>
            <a:ext cx="6844146" cy="527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algn="r"/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2022254027 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임강혁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AEA45A-C078-48BD-B572-FB3CA399C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466" y="500123"/>
            <a:ext cx="1182171" cy="3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0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C214E-3D33-4005-B9C8-51B9C8B1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노이즈 제거 방법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A0F42B-FA36-465B-B166-D4359C7F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Picture 2" descr="Signal Processing Techniques">
            <a:extLst>
              <a:ext uri="{FF2B5EF4-FFF2-40B4-BE49-F238E27FC236}">
                <a16:creationId xmlns:a16="http://schemas.microsoft.com/office/drawing/2014/main" id="{7283B0E3-D8D8-4DBB-AC49-40756DA09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7" y="1815661"/>
            <a:ext cx="5296398" cy="407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ignal Processing Techniques">
            <a:extLst>
              <a:ext uri="{FF2B5EF4-FFF2-40B4-BE49-F238E27FC236}">
                <a16:creationId xmlns:a16="http://schemas.microsoft.com/office/drawing/2014/main" id="{88F62DEB-D16E-428F-9476-AF88F8898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124" y="1229312"/>
            <a:ext cx="3714750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ignal Processing Techniques">
            <a:extLst>
              <a:ext uri="{FF2B5EF4-FFF2-40B4-BE49-F238E27FC236}">
                <a16:creationId xmlns:a16="http://schemas.microsoft.com/office/drawing/2014/main" id="{53CF7365-999D-4078-9A40-F0EBE7231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125" y="4054305"/>
            <a:ext cx="3714750" cy="24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6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F18B0-B38F-4C02-AD10-6F39E1D4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소프트웨어적 노이즈 제거 방법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286F2F-8C8D-487F-802D-4500E75A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313" y="6127748"/>
            <a:ext cx="609600" cy="365125"/>
          </a:xfrm>
        </p:spPr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62EA901-248B-422B-9692-FE734C692957}"/>
              </a:ext>
            </a:extLst>
          </p:cNvPr>
          <p:cNvSpPr/>
          <p:nvPr/>
        </p:nvSpPr>
        <p:spPr>
          <a:xfrm>
            <a:off x="896471" y="1600109"/>
            <a:ext cx="5809129" cy="1299882"/>
          </a:xfrm>
          <a:prstGeom prst="roundRect">
            <a:avLst>
              <a:gd name="adj" fmla="val 9081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방법 </a:t>
            </a:r>
            <a:r>
              <a:rPr lang="en-US" altLang="ko-KR" sz="1600" dirty="0"/>
              <a:t>: </a:t>
            </a:r>
            <a:r>
              <a:rPr lang="ko-KR" altLang="en-US" sz="1600" dirty="0"/>
              <a:t>입력데이터 </a:t>
            </a:r>
            <a:r>
              <a:rPr lang="en-US" altLang="ko-KR" sz="1600" dirty="0"/>
              <a:t>n </a:t>
            </a:r>
            <a:r>
              <a:rPr lang="ko-KR" altLang="en-US" sz="1600" dirty="0"/>
              <a:t>개의 평균으로 출력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단점 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 생성이 느리고</a:t>
            </a:r>
            <a:r>
              <a:rPr lang="en-US" altLang="ko-KR" sz="1600" dirty="0"/>
              <a:t>, </a:t>
            </a:r>
            <a:r>
              <a:rPr lang="ko-KR" altLang="en-US" sz="1600" dirty="0"/>
              <a:t>히스토리 알 수 없다</a:t>
            </a:r>
            <a:r>
              <a:rPr lang="en-US" altLang="ko-KR" sz="1600" dirty="0"/>
              <a:t>.  </a:t>
            </a:r>
            <a:endParaRPr lang="ko-KR" altLang="en-US" sz="16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1242138-CF9B-4B62-B992-1B615FA07BD3}"/>
              </a:ext>
            </a:extLst>
          </p:cNvPr>
          <p:cNvSpPr/>
          <p:nvPr/>
        </p:nvSpPr>
        <p:spPr>
          <a:xfrm>
            <a:off x="896471" y="1277381"/>
            <a:ext cx="1721223" cy="4482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단순평균법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6BDE1DF-F261-454D-B02D-79781C769851}"/>
              </a:ext>
            </a:extLst>
          </p:cNvPr>
          <p:cNvSpPr/>
          <p:nvPr/>
        </p:nvSpPr>
        <p:spPr>
          <a:xfrm>
            <a:off x="896471" y="3545447"/>
            <a:ext cx="5809129" cy="1299882"/>
          </a:xfrm>
          <a:prstGeom prst="roundRect">
            <a:avLst>
              <a:gd name="adj" fmla="val 9081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방법 </a:t>
            </a:r>
            <a:r>
              <a:rPr lang="en-US" altLang="ko-KR" sz="1600" dirty="0"/>
              <a:t>: </a:t>
            </a:r>
            <a:r>
              <a:rPr lang="ko-KR" altLang="en-US" sz="1600" dirty="0"/>
              <a:t>연속된 데이터에서 인접한 </a:t>
            </a:r>
            <a:r>
              <a:rPr lang="en-US" altLang="ko-KR" sz="1600" dirty="0"/>
              <a:t>n</a:t>
            </a:r>
            <a:r>
              <a:rPr lang="ko-KR" altLang="en-US" sz="1600" dirty="0"/>
              <a:t>개 데이터의 평균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단점 </a:t>
            </a:r>
            <a:r>
              <a:rPr lang="en-US" altLang="ko-KR" sz="1600" dirty="0"/>
              <a:t>: </a:t>
            </a:r>
            <a:r>
              <a:rPr lang="ko-KR" altLang="en-US" sz="1600" dirty="0"/>
              <a:t>속도 빠르고 효율적이나</a:t>
            </a:r>
            <a:r>
              <a:rPr lang="en-US" altLang="ko-KR" sz="1600" dirty="0"/>
              <a:t>, </a:t>
            </a:r>
            <a:r>
              <a:rPr lang="ko-KR" altLang="en-US" sz="1600" dirty="0"/>
              <a:t>일시적으로 변한 값에 무딤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4A1795C-2A82-43FA-8991-21636F365FDB}"/>
              </a:ext>
            </a:extLst>
          </p:cNvPr>
          <p:cNvSpPr/>
          <p:nvPr/>
        </p:nvSpPr>
        <p:spPr>
          <a:xfrm>
            <a:off x="896471" y="3222719"/>
            <a:ext cx="1721223" cy="4482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이동평균법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6B115D-56DA-4651-95F2-E00FE5E5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1" y="4953373"/>
            <a:ext cx="8827768" cy="1539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E2527-EA88-488D-95CE-390FE7DF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94" y="1600109"/>
            <a:ext cx="5049838" cy="32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2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F18B0-B38F-4C02-AD10-6F39E1D4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소프트웨어적 노이즈 제거 방법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62EA901-248B-422B-9692-FE734C692957}"/>
              </a:ext>
            </a:extLst>
          </p:cNvPr>
          <p:cNvSpPr/>
          <p:nvPr/>
        </p:nvSpPr>
        <p:spPr>
          <a:xfrm>
            <a:off x="896471" y="1600109"/>
            <a:ext cx="9959788" cy="1679846"/>
          </a:xfrm>
          <a:prstGeom prst="roundRect">
            <a:avLst>
              <a:gd name="adj" fmla="val 9081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r>
              <a:rPr lang="en-US" altLang="ko-KR" dirty="0"/>
              <a:t>SW : (</a:t>
            </a:r>
            <a:r>
              <a:rPr lang="ko-KR" altLang="en-US" dirty="0"/>
              <a:t>과거 </a:t>
            </a:r>
            <a:r>
              <a:rPr lang="ko-KR" altLang="en-US" dirty="0" err="1"/>
              <a:t>필터값</a:t>
            </a:r>
            <a:r>
              <a:rPr lang="ko-KR" altLang="en-US" dirty="0"/>
              <a:t> </a:t>
            </a:r>
            <a:r>
              <a:rPr lang="en-US" altLang="ko-KR" dirty="0"/>
              <a:t>* </a:t>
            </a:r>
            <a:r>
              <a:rPr lang="ko-KR" altLang="en-US" dirty="0" err="1"/>
              <a:t>가중치</a:t>
            </a:r>
            <a:r>
              <a:rPr lang="ko-KR" altLang="en-US" baseline="-25000" dirty="0" err="1">
                <a:solidFill>
                  <a:srgbClr val="FF0000"/>
                </a:solidFill>
              </a:rPr>
              <a:t>과거</a:t>
            </a:r>
            <a:r>
              <a:rPr lang="en-US" altLang="ko-KR" dirty="0"/>
              <a:t>) + (</a:t>
            </a:r>
            <a:r>
              <a:rPr lang="ko-KR" altLang="en-US" dirty="0"/>
              <a:t>현재 값  </a:t>
            </a:r>
            <a:r>
              <a:rPr lang="en-US" altLang="ko-KR" dirty="0"/>
              <a:t>*  </a:t>
            </a:r>
            <a:r>
              <a:rPr lang="ko-KR" altLang="en-US" dirty="0"/>
              <a:t>가중치</a:t>
            </a:r>
            <a:r>
              <a:rPr lang="ko-KR" altLang="en-US" baseline="-25000" dirty="0">
                <a:solidFill>
                  <a:srgbClr val="FF0000"/>
                </a:solidFill>
              </a:rPr>
              <a:t>현재</a:t>
            </a:r>
            <a:r>
              <a:rPr lang="en-US" altLang="ko-KR" dirty="0"/>
              <a:t>), 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가중치의 합은 </a:t>
            </a:r>
            <a:r>
              <a:rPr lang="en-US" altLang="ko-KR" dirty="0"/>
              <a:t>1,		</a:t>
            </a:r>
            <a:r>
              <a:rPr lang="ko-KR" altLang="en-US" dirty="0"/>
              <a:t> 즉 </a:t>
            </a:r>
            <a:r>
              <a:rPr lang="en-US" altLang="ko-KR" dirty="0"/>
              <a:t> </a:t>
            </a:r>
            <a:r>
              <a:rPr lang="ko-KR" altLang="en-US" dirty="0"/>
              <a:t>가중치</a:t>
            </a:r>
            <a:r>
              <a:rPr lang="ko-KR" altLang="en-US" baseline="-25000" dirty="0">
                <a:solidFill>
                  <a:srgbClr val="FF0000"/>
                </a:solidFill>
              </a:rPr>
              <a:t>현재</a:t>
            </a:r>
            <a:r>
              <a:rPr lang="ko-KR" altLang="en-US" dirty="0"/>
              <a:t> </a:t>
            </a:r>
            <a:r>
              <a:rPr lang="en-US" altLang="ko-KR" dirty="0"/>
              <a:t>= 1-</a:t>
            </a:r>
            <a:r>
              <a:rPr lang="ko-KR" altLang="en-US" dirty="0"/>
              <a:t> </a:t>
            </a:r>
            <a:r>
              <a:rPr lang="ko-KR" altLang="en-US" dirty="0" err="1"/>
              <a:t>가중치</a:t>
            </a:r>
            <a:r>
              <a:rPr lang="ko-KR" altLang="en-US" baseline="-25000" dirty="0" err="1">
                <a:solidFill>
                  <a:srgbClr val="FF0000"/>
                </a:solidFill>
              </a:rPr>
              <a:t>과거</a:t>
            </a:r>
            <a:endParaRPr lang="en-US" altLang="ko-KR" baseline="-250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dirty="0"/>
              <a:t>         </a:t>
            </a:r>
            <a:r>
              <a:rPr lang="ko-KR" altLang="en-US" dirty="0" err="1"/>
              <a:t>가중치</a:t>
            </a:r>
            <a:r>
              <a:rPr lang="ko-KR" altLang="en-US" baseline="-25000" dirty="0" err="1">
                <a:solidFill>
                  <a:srgbClr val="FF0000"/>
                </a:solidFill>
              </a:rPr>
              <a:t>과거</a:t>
            </a:r>
            <a:r>
              <a:rPr lang="en-US" altLang="ko-KR" baseline="-25000" dirty="0">
                <a:solidFill>
                  <a:srgbClr val="FF0000"/>
                </a:solidFill>
              </a:rPr>
              <a:t> </a:t>
            </a:r>
            <a:r>
              <a:rPr lang="ko-KR" altLang="en-US" baseline="-25000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K ,  K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에 근접하면 평균을 많이 취하는 결과</a:t>
            </a:r>
            <a:endParaRPr lang="en-US" altLang="ko-KR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1242138-CF9B-4B62-B992-1B615FA07BD3}"/>
              </a:ext>
            </a:extLst>
          </p:cNvPr>
          <p:cNvSpPr/>
          <p:nvPr/>
        </p:nvSpPr>
        <p:spPr>
          <a:xfrm>
            <a:off x="896471" y="1277381"/>
            <a:ext cx="3097559" cy="4482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Simple Low pass</a:t>
            </a:r>
            <a:r>
              <a:rPr lang="ko-KR" altLang="en-US" dirty="0"/>
              <a:t> </a:t>
            </a:r>
            <a:r>
              <a:rPr lang="en-US" altLang="ko-KR" dirty="0"/>
              <a:t>filter(LPF)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463308-6AFE-445D-94DE-4EFA6BF2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41" y="4974693"/>
            <a:ext cx="2012515" cy="117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FB8884-DE0D-4D30-BFDA-2B7CE083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32" y="4740800"/>
            <a:ext cx="4115374" cy="1333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9555FA-EFCA-477F-9E92-A1F152845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168" y="4439338"/>
            <a:ext cx="2512011" cy="193661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054541-75F1-4112-A24C-DB33773A735F}"/>
              </a:ext>
            </a:extLst>
          </p:cNvPr>
          <p:cNvSpPr/>
          <p:nvPr/>
        </p:nvSpPr>
        <p:spPr>
          <a:xfrm>
            <a:off x="896471" y="3700733"/>
            <a:ext cx="9959788" cy="2798410"/>
          </a:xfrm>
          <a:prstGeom prst="roundRect">
            <a:avLst>
              <a:gd name="adj" fmla="val 9081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9AF663-D67D-4AA8-BD6D-21FD2C1214EA}"/>
              </a:ext>
            </a:extLst>
          </p:cNvPr>
          <p:cNvSpPr/>
          <p:nvPr/>
        </p:nvSpPr>
        <p:spPr>
          <a:xfrm>
            <a:off x="896471" y="3428147"/>
            <a:ext cx="3097559" cy="4482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Low pass</a:t>
            </a:r>
            <a:r>
              <a:rPr lang="ko-KR" altLang="en-US" dirty="0"/>
              <a:t> </a:t>
            </a:r>
            <a:r>
              <a:rPr lang="en-US" altLang="ko-KR" dirty="0"/>
              <a:t>filter(LPF)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5034DA-CA77-4AE6-AC50-0B7A96F7BC64}"/>
              </a:ext>
            </a:extLst>
          </p:cNvPr>
          <p:cNvSpPr/>
          <p:nvPr/>
        </p:nvSpPr>
        <p:spPr>
          <a:xfrm>
            <a:off x="1324029" y="4654456"/>
            <a:ext cx="1009290" cy="333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RC</a:t>
            </a:r>
            <a:r>
              <a:rPr lang="ko-KR" altLang="en-US" sz="1400" dirty="0">
                <a:solidFill>
                  <a:schemeClr val="tx1"/>
                </a:solidFill>
              </a:rPr>
              <a:t>회로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BA0A46-2142-4E37-A31F-D2A7626F78C8}"/>
              </a:ext>
            </a:extLst>
          </p:cNvPr>
          <p:cNvSpPr/>
          <p:nvPr/>
        </p:nvSpPr>
        <p:spPr>
          <a:xfrm>
            <a:off x="1253706" y="40185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HW :</a:t>
            </a:r>
            <a:r>
              <a:rPr lang="ko-KR" altLang="en-US" dirty="0"/>
              <a:t> 고주파는 거르고</a:t>
            </a:r>
            <a:r>
              <a:rPr lang="en-US" altLang="ko-KR" dirty="0"/>
              <a:t>, </a:t>
            </a:r>
            <a:r>
              <a:rPr lang="ko-KR" altLang="en-US" dirty="0"/>
              <a:t>저주파만 통과</a:t>
            </a:r>
            <a:r>
              <a:rPr lang="en-US" altLang="ko-KR" dirty="0"/>
              <a:t>(</a:t>
            </a:r>
            <a:r>
              <a:rPr lang="ko-KR" altLang="en-US" dirty="0"/>
              <a:t>노이즈는 고주파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89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7E2DD-E08F-41FF-B2FE-4D052753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노이즈 제거 방법 적용 실습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B7747-9996-46A3-8C79-1594D02B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613640-C7F9-4CDB-AD91-B24136AE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2" y="1138811"/>
            <a:ext cx="2896004" cy="5020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8C1605-E9BB-4B99-A782-85D56925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93" y="1138811"/>
            <a:ext cx="6277851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8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7E2DD-E08F-41FF-B2FE-4D052753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방법 적용 실습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CB7747-9996-46A3-8C79-1594D02B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2023-12-13 20-12-40">
            <a:hlinkClick r:id="" action="ppaction://media"/>
            <a:extLst>
              <a:ext uri="{FF2B5EF4-FFF2-40B4-BE49-F238E27FC236}">
                <a16:creationId xmlns:a16="http://schemas.microsoft.com/office/drawing/2014/main" id="{9EA44E6D-F147-4F89-BDA4-7B2D0CB7F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3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6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4239E-2CD1-09A2-62C5-1D43F33E842E}"/>
              </a:ext>
            </a:extLst>
          </p:cNvPr>
          <p:cNvSpPr txBox="1"/>
          <p:nvPr/>
        </p:nvSpPr>
        <p:spPr>
          <a:xfrm>
            <a:off x="2750630" y="2614997"/>
            <a:ext cx="7047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8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sz="8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FEE81F-10EF-42C3-9DD6-47CEFF9D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516C2B2C-548D-4198-9EFE-2B5CC6B466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0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DD08A-D2BC-45EF-85B5-0B6562B8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 차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2BADB-7699-4E78-8CFE-FC273C2A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2B2C-548D-4198-9EFE-2B5CC6B4669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C12B8-1EC7-4AE2-B23D-03E0E10AE038}"/>
              </a:ext>
            </a:extLst>
          </p:cNvPr>
          <p:cNvSpPr txBox="1"/>
          <p:nvPr/>
        </p:nvSpPr>
        <p:spPr>
          <a:xfrm>
            <a:off x="1199466" y="1765897"/>
            <a:ext cx="3444533" cy="34610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소개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원리 및 응용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노이즈 제거 방법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 panose="020B0503020000020004" pitchFamily="50" charset="-127"/>
              </a:rPr>
              <a:t>소프트웨어적 방법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노이즈제거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방법 적용 실습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61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D3C16-FEFE-42EF-9FAA-33AA22FA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소개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6F2C5C-411C-4634-9417-9488565D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3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098" name="Picture 2" descr="아두이노 나노 보드 - 메이커파츠">
            <a:extLst>
              <a:ext uri="{FF2B5EF4-FFF2-40B4-BE49-F238E27FC236}">
                <a16:creationId xmlns:a16="http://schemas.microsoft.com/office/drawing/2014/main" id="{DFF9331F-0771-44A3-86F0-50E936B5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1" y="1340508"/>
            <a:ext cx="2623467" cy="20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아두이노모듈#15】 L9110S #1(모터 드라이버) 모듈 사용하기">
            <a:extLst>
              <a:ext uri="{FF2B5EF4-FFF2-40B4-BE49-F238E27FC236}">
                <a16:creationId xmlns:a16="http://schemas.microsoft.com/office/drawing/2014/main" id="{0F3AA66B-3562-4FBD-AF21-0420F2038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18" y="4021241"/>
            <a:ext cx="3173505" cy="227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아두이노모듈#22】 Adafruit 사의 4채널 아두이노 모터쉴드 - 서보모터 사용하기!">
            <a:extLst>
              <a:ext uri="{FF2B5EF4-FFF2-40B4-BE49-F238E27FC236}">
                <a16:creationId xmlns:a16="http://schemas.microsoft.com/office/drawing/2014/main" id="{D44906AA-4F53-486E-8510-E490431D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491" y="1644884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7A845-75F8-4ECF-84E2-970904D283B4}"/>
              </a:ext>
            </a:extLst>
          </p:cNvPr>
          <p:cNvSpPr txBox="1"/>
          <p:nvPr/>
        </p:nvSpPr>
        <p:spPr>
          <a:xfrm>
            <a:off x="1971484" y="3107097"/>
            <a:ext cx="1249381" cy="3216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4" name="Picture 8" descr="에듀이노-아두이노 전문 교육쇼핑몰">
            <a:extLst>
              <a:ext uri="{FF2B5EF4-FFF2-40B4-BE49-F238E27FC236}">
                <a16:creationId xmlns:a16="http://schemas.microsoft.com/office/drawing/2014/main" id="{757E2759-4F30-4F64-9EA5-1B346D64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199" y="3759927"/>
            <a:ext cx="2516766" cy="251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A6208 Datasheet PDF ( Pinout ) - Reversible motor driver">
            <a:extLst>
              <a:ext uri="{FF2B5EF4-FFF2-40B4-BE49-F238E27FC236}">
                <a16:creationId xmlns:a16="http://schemas.microsoft.com/office/drawing/2014/main" id="{F6F74358-C051-4334-8D85-AF447534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764" y="1644884"/>
            <a:ext cx="1288506" cy="10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10pcs 새로운 L9110S L9110 LG9110 모터 드라이버 칩 SOP-8 집적 회로 LG9110S">
            <a:extLst>
              <a:ext uri="{FF2B5EF4-FFF2-40B4-BE49-F238E27FC236}">
                <a16:creationId xmlns:a16="http://schemas.microsoft.com/office/drawing/2014/main" id="{9C257266-D0BD-4073-B24A-D15ED421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90" y="1680744"/>
            <a:ext cx="1117395" cy="111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3CEF25-2D3D-4794-BF7B-FE81BC4E867B}"/>
              </a:ext>
            </a:extLst>
          </p:cNvPr>
          <p:cNvSpPr txBox="1"/>
          <p:nvPr/>
        </p:nvSpPr>
        <p:spPr>
          <a:xfrm>
            <a:off x="5079532" y="1155430"/>
            <a:ext cx="1249381" cy="3216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 드라이버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93C74-79D3-49F1-992E-E8758D337C49}"/>
              </a:ext>
            </a:extLst>
          </p:cNvPr>
          <p:cNvSpPr txBox="1"/>
          <p:nvPr/>
        </p:nvSpPr>
        <p:spPr>
          <a:xfrm>
            <a:off x="4525677" y="2749417"/>
            <a:ext cx="704039" cy="3216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BA6208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2C4C5-4328-4B57-B2DE-574EF0030EE5}"/>
              </a:ext>
            </a:extLst>
          </p:cNvPr>
          <p:cNvSpPr txBox="1"/>
          <p:nvPr/>
        </p:nvSpPr>
        <p:spPr>
          <a:xfrm>
            <a:off x="6123813" y="2749417"/>
            <a:ext cx="628698" cy="3216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L9110s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BC778-DAB2-4712-8F0B-CBE13AAA630D}"/>
              </a:ext>
            </a:extLst>
          </p:cNvPr>
          <p:cNvSpPr txBox="1"/>
          <p:nvPr/>
        </p:nvSpPr>
        <p:spPr>
          <a:xfrm>
            <a:off x="5043710" y="3599082"/>
            <a:ext cx="1708801" cy="3216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 드라이버 모듈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F97FD-1275-4815-9A06-EB0E8C8F38B9}"/>
              </a:ext>
            </a:extLst>
          </p:cNvPr>
          <p:cNvSpPr txBox="1"/>
          <p:nvPr/>
        </p:nvSpPr>
        <p:spPr>
          <a:xfrm>
            <a:off x="8545192" y="1162095"/>
            <a:ext cx="2630848" cy="3216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우노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쉴드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모터사용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4713-B210-4734-8992-374EB760FB89}"/>
              </a:ext>
            </a:extLst>
          </p:cNvPr>
          <p:cNvSpPr txBox="1"/>
          <p:nvPr/>
        </p:nvSpPr>
        <p:spPr>
          <a:xfrm>
            <a:off x="9351097" y="3683867"/>
            <a:ext cx="1249381" cy="3216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10" name="Picture 14" descr="초음파 센서 HC-SR04 UltraSonic Sensor HC-SR04-11번가 모바일">
            <a:extLst>
              <a:ext uri="{FF2B5EF4-FFF2-40B4-BE49-F238E27FC236}">
                <a16:creationId xmlns:a16="http://schemas.microsoft.com/office/drawing/2014/main" id="{93C7F4D4-2AE3-4ED5-9029-E5EBB0301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35" y="4102892"/>
            <a:ext cx="1830836" cy="18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9C0DD1-EA0E-4311-931D-971783378A1D}"/>
              </a:ext>
            </a:extLst>
          </p:cNvPr>
          <p:cNvSpPr txBox="1"/>
          <p:nvPr/>
        </p:nvSpPr>
        <p:spPr>
          <a:xfrm>
            <a:off x="1269762" y="5933728"/>
            <a:ext cx="1511311" cy="3216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모듈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69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D3C16-FEFE-42EF-9FAA-33AA22FA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소개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6F2C5C-411C-4634-9417-9488565D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D7497F1-9A80-4BBF-872A-650853DC80D3}"/>
              </a:ext>
            </a:extLst>
          </p:cNvPr>
          <p:cNvSpPr/>
          <p:nvPr/>
        </p:nvSpPr>
        <p:spPr>
          <a:xfrm>
            <a:off x="7135907" y="1671827"/>
            <a:ext cx="4392706" cy="3088432"/>
          </a:xfrm>
          <a:prstGeom prst="roundRect">
            <a:avLst>
              <a:gd name="adj" fmla="val 9081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+mj-ea"/>
                <a:ea typeface="+mj-ea"/>
              </a:rPr>
              <a:t>메인프로세서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 err="1">
                <a:latin typeface="+mj-ea"/>
                <a:ea typeface="+mj-ea"/>
              </a:rPr>
              <a:t>콘트롤러</a:t>
            </a:r>
            <a:r>
              <a:rPr lang="en-US" altLang="ko-KR" sz="1600" dirty="0">
                <a:latin typeface="+mj-ea"/>
                <a:ea typeface="+mj-ea"/>
              </a:rPr>
              <a:t>) : </a:t>
            </a:r>
            <a:r>
              <a:rPr lang="ko-KR" altLang="en-US" sz="1600" dirty="0" err="1">
                <a:latin typeface="+mj-ea"/>
                <a:ea typeface="+mj-ea"/>
              </a:rPr>
              <a:t>아두이노</a:t>
            </a:r>
            <a:r>
              <a:rPr lang="ko-KR" altLang="en-US" sz="1600" dirty="0">
                <a:latin typeface="+mj-ea"/>
                <a:ea typeface="+mj-ea"/>
              </a:rPr>
              <a:t> 나노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+mj-ea"/>
                <a:ea typeface="+mj-ea"/>
              </a:rPr>
              <a:t>외부 전원사용 가능</a:t>
            </a:r>
            <a:r>
              <a:rPr lang="en-US" altLang="ko-KR" sz="1600" dirty="0">
                <a:latin typeface="+mj-ea"/>
                <a:ea typeface="+mj-ea"/>
              </a:rPr>
              <a:t>, 6~20V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+mj-ea"/>
                <a:ea typeface="+mj-ea"/>
              </a:rPr>
              <a:t>모터드라이버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개 내장</a:t>
            </a:r>
            <a:r>
              <a:rPr lang="en-US" altLang="ko-KR" sz="1600" dirty="0">
                <a:latin typeface="+mj-ea"/>
                <a:ea typeface="+mj-ea"/>
              </a:rPr>
              <a:t>(DC</a:t>
            </a:r>
            <a:r>
              <a:rPr lang="ko-KR" altLang="en-US" sz="1600" dirty="0">
                <a:latin typeface="+mj-ea"/>
                <a:ea typeface="+mj-ea"/>
              </a:rPr>
              <a:t>모터 커넥터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개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600" dirty="0" err="1">
                <a:latin typeface="+mj-ea"/>
                <a:ea typeface="+mj-ea"/>
              </a:rPr>
              <a:t>블루투스모듈</a:t>
            </a:r>
            <a:r>
              <a:rPr lang="en-US" altLang="ko-KR" sz="1600" dirty="0">
                <a:latin typeface="+mj-ea"/>
                <a:ea typeface="+mj-ea"/>
              </a:rPr>
              <a:t>(HC-06) </a:t>
            </a:r>
            <a:r>
              <a:rPr lang="ko-KR" altLang="en-US" sz="1600" dirty="0">
                <a:latin typeface="+mj-ea"/>
                <a:ea typeface="+mj-ea"/>
              </a:rPr>
              <a:t>소켓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+mj-ea"/>
                <a:ea typeface="+mj-ea"/>
              </a:rPr>
              <a:t>5V,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GND </a:t>
            </a:r>
            <a:r>
              <a:rPr lang="ko-KR" altLang="en-US" sz="1600" dirty="0">
                <a:latin typeface="+mj-ea"/>
                <a:ea typeface="+mj-ea"/>
              </a:rPr>
              <a:t>핀 소켓 확장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7534AB-CADA-444A-930A-6BCC22D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6" y="1181296"/>
            <a:ext cx="5340413" cy="5175143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3A44CD2-6BA0-4B72-8AA0-29AF7F025EE5}"/>
              </a:ext>
            </a:extLst>
          </p:cNvPr>
          <p:cNvSpPr/>
          <p:nvPr/>
        </p:nvSpPr>
        <p:spPr>
          <a:xfrm>
            <a:off x="7135906" y="1340134"/>
            <a:ext cx="2940423" cy="4482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+mj-ea"/>
                <a:ea typeface="+mj-ea"/>
              </a:rPr>
              <a:t>심플보드</a:t>
            </a:r>
            <a:r>
              <a:rPr lang="en-US" altLang="ko-KR" sz="2000" dirty="0">
                <a:latin typeface="+mj-ea"/>
                <a:ea typeface="+mj-ea"/>
              </a:rPr>
              <a:t>5.0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780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8553E-C8BB-43FF-B16F-21016F55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원리 및 응용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FD3626-6DFE-4433-A2A2-DCBC0F5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148" name="Picture 4" descr="https://t1.daumcdn.net/cfile/tistory/99678F335C63A62A22">
            <a:extLst>
              <a:ext uri="{FF2B5EF4-FFF2-40B4-BE49-F238E27FC236}">
                <a16:creationId xmlns:a16="http://schemas.microsoft.com/office/drawing/2014/main" id="{64F6728E-8C7E-4832-B639-BFB162C3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0" y="941560"/>
            <a:ext cx="10600288" cy="591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42843A-3FAB-46B0-A4E4-CB220BAE5D85}"/>
              </a:ext>
            </a:extLst>
          </p:cNvPr>
          <p:cNvSpPr txBox="1"/>
          <p:nvPr/>
        </p:nvSpPr>
        <p:spPr>
          <a:xfrm>
            <a:off x="6096000" y="6293969"/>
            <a:ext cx="4104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출처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메이크잇나우</a:t>
            </a:r>
            <a:r>
              <a:rPr lang="en-US" altLang="ko-KR" sz="1400" dirty="0"/>
              <a:t>, https://www.makeitnow.kr/8&gt;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113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8553E-C8BB-43FF-B16F-21016F55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원리 및 응용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FD3626-6DFE-4433-A2A2-DCBC0F5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BC842-60C1-44B4-9D2E-C1CCF8D78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046" y="1093222"/>
            <a:ext cx="7394637" cy="55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1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8553E-C8BB-43FF-B16F-21016F55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 원리 및 응용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FD3626-6DFE-4433-A2A2-DCBC0F5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7" name="20231213_191731">
            <a:hlinkClick r:id="" action="ppaction://media"/>
            <a:extLst>
              <a:ext uri="{FF2B5EF4-FFF2-40B4-BE49-F238E27FC236}">
                <a16:creationId xmlns:a16="http://schemas.microsoft.com/office/drawing/2014/main" id="{FAFC0507-E34A-44DA-91A8-1ED6F9AC93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0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FF934-5A90-46A0-922A-93425197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E85E7D-B646-4CDA-901A-EF86BC1A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8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FDBE5-7A9D-4102-9F42-2FAD5E8E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90" y="1164081"/>
            <a:ext cx="7842882" cy="45298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0F54A4-A5DD-4E5E-A7B8-E9FB8E8A8604}"/>
              </a:ext>
            </a:extLst>
          </p:cNvPr>
          <p:cNvSpPr/>
          <p:nvPr/>
        </p:nvSpPr>
        <p:spPr>
          <a:xfrm>
            <a:off x="2113472" y="4692770"/>
            <a:ext cx="5598543" cy="88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3B3BB-117A-4F3B-BA02-B673B9FC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063" y="1043312"/>
            <a:ext cx="2680745" cy="51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3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01C35-99F4-4AFA-9EFE-1373054E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586DB5-571E-4D31-858A-792FB20C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815C9051-1945-4415-B449-8DEAFCC73800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2B66C-8CE4-4247-96E4-BFEBEBDF1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98" y="1376970"/>
            <a:ext cx="746864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03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1188</TotalTime>
  <Words>303</Words>
  <Application>Microsoft Office PowerPoint</Application>
  <PresentationFormat>와이드스크린</PresentationFormat>
  <Paragraphs>67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HY헤드라인M</vt:lpstr>
      <vt:lpstr>경기천년제목 Bold</vt:lpstr>
      <vt:lpstr>경기천년제목 Light</vt:lpstr>
      <vt:lpstr>경기천년제목 Medium</vt:lpstr>
      <vt:lpstr>경기천년제목V Bold</vt:lpstr>
      <vt:lpstr>맑은 고딕</vt:lpstr>
      <vt:lpstr>Arial</vt:lpstr>
      <vt:lpstr>Calibri</vt:lpstr>
      <vt:lpstr>Calibri Light</vt:lpstr>
      <vt:lpstr>Wingdings</vt:lpstr>
      <vt:lpstr>Office 테마</vt:lpstr>
      <vt:lpstr>IoT기기(아두이노)를 이용한 초음파센서 활용 및  아날로그 신호 노이즈 제거를 위한 SW적 방법 소개</vt:lpstr>
      <vt:lpstr>목 차</vt:lpstr>
      <vt:lpstr>하드웨어 소개</vt:lpstr>
      <vt:lpstr>하드웨어 소개</vt:lpstr>
      <vt:lpstr>초음파 센서 원리 및 응용</vt:lpstr>
      <vt:lpstr>초음파 센서 원리 및 응용</vt:lpstr>
      <vt:lpstr>초음파 센서 원리 및 응용</vt:lpstr>
      <vt:lpstr>소스코드</vt:lpstr>
      <vt:lpstr>문제점</vt:lpstr>
      <vt:lpstr>노이즈 제거 방법</vt:lpstr>
      <vt:lpstr>소프트웨어적 노이즈 제거 방법</vt:lpstr>
      <vt:lpstr>소프트웨어적 노이즈 제거 방법</vt:lpstr>
      <vt:lpstr>노이즈 제거 방법 적용 실습</vt:lpstr>
      <vt:lpstr>소프트웨어 방법 적용 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2. 분류-회귀 모델</dc:title>
  <dc:creator>Happy Home</dc:creator>
  <cp:lastModifiedBy>Jame Lim</cp:lastModifiedBy>
  <cp:revision>45</cp:revision>
  <dcterms:created xsi:type="dcterms:W3CDTF">2023-05-14T08:32:19Z</dcterms:created>
  <dcterms:modified xsi:type="dcterms:W3CDTF">2023-12-18T07:13:48Z</dcterms:modified>
</cp:coreProperties>
</file>